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71" r:id="rId4"/>
    <p:sldId id="269" r:id="rId5"/>
    <p:sldId id="258" r:id="rId6"/>
    <p:sldId id="259" r:id="rId7"/>
    <p:sldId id="260" r:id="rId8"/>
    <p:sldId id="261" r:id="rId9"/>
    <p:sldId id="262" r:id="rId10"/>
    <p:sldId id="270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67DFA5-4163-4D69-8DA0-D95353D473B2}" type="datetimeFigureOut">
              <a:rPr lang="en-US" smtClean="0"/>
              <a:pPr/>
              <a:t>12/1/2009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703456-375F-4C46-8527-5FD9F08FE377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lowchart: Document 6"/>
          <p:cNvSpPr/>
          <p:nvPr/>
        </p:nvSpPr>
        <p:spPr>
          <a:xfrm rot="10800000">
            <a:off x="1" y="1520731"/>
            <a:ext cx="9144000" cy="3435579"/>
          </a:xfrm>
          <a:custGeom>
            <a:avLst/>
            <a:gdLst>
              <a:gd name="connsiteX0" fmla="*/ 0 w 21600"/>
              <a:gd name="connsiteY0" fmla="*/ 0 h 18805"/>
              <a:gd name="connsiteX1" fmla="*/ 21600 w 21600"/>
              <a:gd name="connsiteY1" fmla="*/ 0 h 18805"/>
              <a:gd name="connsiteX2" fmla="*/ 21600 w 21600"/>
              <a:gd name="connsiteY2" fmla="*/ 17322 h 18805"/>
              <a:gd name="connsiteX3" fmla="*/ 0 w 21600"/>
              <a:gd name="connsiteY3" fmla="*/ 18805 h 18805"/>
              <a:gd name="connsiteX4" fmla="*/ 0 w 21600"/>
              <a:gd name="connsiteY4" fmla="*/ 0 h 18805"/>
              <a:gd name="connsiteX0" fmla="*/ 0 w 21600"/>
              <a:gd name="connsiteY0" fmla="*/ 0 h 18805"/>
              <a:gd name="connsiteX1" fmla="*/ 21600 w 21600"/>
              <a:gd name="connsiteY1" fmla="*/ 0 h 18805"/>
              <a:gd name="connsiteX2" fmla="*/ 21600 w 21600"/>
              <a:gd name="connsiteY2" fmla="*/ 17322 h 18805"/>
              <a:gd name="connsiteX3" fmla="*/ 0 w 21600"/>
              <a:gd name="connsiteY3" fmla="*/ 18805 h 18805"/>
              <a:gd name="connsiteX4" fmla="*/ 0 w 21600"/>
              <a:gd name="connsiteY4" fmla="*/ 0 h 18805"/>
              <a:gd name="connsiteX0" fmla="*/ 0 w 21600"/>
              <a:gd name="connsiteY0" fmla="*/ 0 h 18916"/>
              <a:gd name="connsiteX1" fmla="*/ 21600 w 21600"/>
              <a:gd name="connsiteY1" fmla="*/ 0 h 18916"/>
              <a:gd name="connsiteX2" fmla="*/ 21600 w 21600"/>
              <a:gd name="connsiteY2" fmla="*/ 17322 h 18916"/>
              <a:gd name="connsiteX3" fmla="*/ 0 w 21600"/>
              <a:gd name="connsiteY3" fmla="*/ 18916 h 18916"/>
              <a:gd name="connsiteX4" fmla="*/ 0 w 21600"/>
              <a:gd name="connsiteY4" fmla="*/ 0 h 18916"/>
              <a:gd name="connsiteX0" fmla="*/ 0 w 21600"/>
              <a:gd name="connsiteY0" fmla="*/ 0 h 18916"/>
              <a:gd name="connsiteX1" fmla="*/ 21600 w 21600"/>
              <a:gd name="connsiteY1" fmla="*/ 0 h 18916"/>
              <a:gd name="connsiteX2" fmla="*/ 21600 w 21600"/>
              <a:gd name="connsiteY2" fmla="*/ 17322 h 18916"/>
              <a:gd name="connsiteX3" fmla="*/ 0 w 21600"/>
              <a:gd name="connsiteY3" fmla="*/ 18916 h 18916"/>
              <a:gd name="connsiteX4" fmla="*/ 0 w 21600"/>
              <a:gd name="connsiteY4" fmla="*/ 0 h 18916"/>
              <a:gd name="connsiteX0" fmla="*/ 0 w 21600"/>
              <a:gd name="connsiteY0" fmla="*/ 0 h 18916"/>
              <a:gd name="connsiteX1" fmla="*/ 21600 w 21600"/>
              <a:gd name="connsiteY1" fmla="*/ 0 h 18916"/>
              <a:gd name="connsiteX2" fmla="*/ 21600 w 21600"/>
              <a:gd name="connsiteY2" fmla="*/ 17322 h 18916"/>
              <a:gd name="connsiteX3" fmla="*/ 0 w 21600"/>
              <a:gd name="connsiteY3" fmla="*/ 18916 h 18916"/>
              <a:gd name="connsiteX4" fmla="*/ 0 w 21600"/>
              <a:gd name="connsiteY4" fmla="*/ 0 h 18916"/>
              <a:gd name="connsiteX0" fmla="*/ 0 w 21600"/>
              <a:gd name="connsiteY0" fmla="*/ 0 h 19355"/>
              <a:gd name="connsiteX1" fmla="*/ 21600 w 21600"/>
              <a:gd name="connsiteY1" fmla="*/ 0 h 19355"/>
              <a:gd name="connsiteX2" fmla="*/ 21600 w 21600"/>
              <a:gd name="connsiteY2" fmla="*/ 17322 h 19355"/>
              <a:gd name="connsiteX3" fmla="*/ 0 w 21600"/>
              <a:gd name="connsiteY3" fmla="*/ 19355 h 19355"/>
              <a:gd name="connsiteX4" fmla="*/ 0 w 21600"/>
              <a:gd name="connsiteY4" fmla="*/ 0 h 19355"/>
              <a:gd name="connsiteX0" fmla="*/ 0 w 21600"/>
              <a:gd name="connsiteY0" fmla="*/ 0 h 19355"/>
              <a:gd name="connsiteX1" fmla="*/ 21600 w 21600"/>
              <a:gd name="connsiteY1" fmla="*/ 0 h 19355"/>
              <a:gd name="connsiteX2" fmla="*/ 21600 w 21600"/>
              <a:gd name="connsiteY2" fmla="*/ 17322 h 19355"/>
              <a:gd name="connsiteX3" fmla="*/ 0 w 21600"/>
              <a:gd name="connsiteY3" fmla="*/ 19355 h 19355"/>
              <a:gd name="connsiteX4" fmla="*/ 0 w 21600"/>
              <a:gd name="connsiteY4" fmla="*/ 0 h 19355"/>
              <a:gd name="connsiteX0" fmla="*/ 0 w 21600"/>
              <a:gd name="connsiteY0" fmla="*/ 0 h 19794"/>
              <a:gd name="connsiteX1" fmla="*/ 21600 w 21600"/>
              <a:gd name="connsiteY1" fmla="*/ 0 h 19794"/>
              <a:gd name="connsiteX2" fmla="*/ 21600 w 21600"/>
              <a:gd name="connsiteY2" fmla="*/ 17322 h 19794"/>
              <a:gd name="connsiteX3" fmla="*/ 0 w 21600"/>
              <a:gd name="connsiteY3" fmla="*/ 19794 h 19794"/>
              <a:gd name="connsiteX4" fmla="*/ 0 w 21600"/>
              <a:gd name="connsiteY4" fmla="*/ 0 h 19794"/>
              <a:gd name="connsiteX0" fmla="*/ 0 w 21600"/>
              <a:gd name="connsiteY0" fmla="*/ 0 h 19794"/>
              <a:gd name="connsiteX1" fmla="*/ 21600 w 21600"/>
              <a:gd name="connsiteY1" fmla="*/ 0 h 19794"/>
              <a:gd name="connsiteX2" fmla="*/ 21600 w 21600"/>
              <a:gd name="connsiteY2" fmla="*/ 17322 h 19794"/>
              <a:gd name="connsiteX3" fmla="*/ 0 w 21600"/>
              <a:gd name="connsiteY3" fmla="*/ 19794 h 19794"/>
              <a:gd name="connsiteX4" fmla="*/ 0 w 21600"/>
              <a:gd name="connsiteY4" fmla="*/ 0 h 19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19794">
                <a:moveTo>
                  <a:pt x="0" y="0"/>
                </a:moveTo>
                <a:lnTo>
                  <a:pt x="21600" y="0"/>
                </a:lnTo>
                <a:lnTo>
                  <a:pt x="21600" y="17322"/>
                </a:lnTo>
                <a:cubicBezTo>
                  <a:pt x="10800" y="17322"/>
                  <a:pt x="7466" y="25350"/>
                  <a:pt x="0" y="19794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2">
                  <a:tint val="28000"/>
                  <a:satMod val="2000000"/>
                  <a:alpha val="30000"/>
                </a:schemeClr>
              </a:gs>
              <a:gs pos="35000">
                <a:schemeClr val="bg2">
                  <a:shade val="100000"/>
                  <a:satMod val="600000"/>
                  <a:alpha val="0"/>
                </a:schemeClr>
              </a:gs>
            </a:gsLst>
            <a:lin ang="5400000" scaled="1"/>
          </a:gradFill>
          <a:ln w="317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02920" y="2775745"/>
            <a:ext cx="8229600" cy="2167128"/>
          </a:xfrm>
        </p:spPr>
        <p:txBody>
          <a:bodyPr tIns="0" bIns="0" anchor="t"/>
          <a:lstStyle>
            <a:lvl1pPr>
              <a:defRPr sz="5000" cap="all" baseline="0"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  <a:reflection blurRad="12000" stA="25000" endPos="49000" dist="5000" dir="5400000" sy="-100000" algn="bl" rotWithShape="0"/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00064" y="1559720"/>
            <a:ext cx="5105400" cy="1219200"/>
          </a:xfrm>
        </p:spPr>
        <p:txBody>
          <a:bodyPr lIns="0" tIns="0" rIns="0" bIns="0" anchor="b"/>
          <a:lstStyle>
            <a:lvl1pPr marL="0" indent="0" algn="l">
              <a:buNone/>
              <a:defRPr sz="19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F94A4-FE75-4122-9A39-7552BD1E013E}" type="datetimeFigureOut">
              <a:rPr lang="en-US" smtClean="0"/>
              <a:pPr/>
              <a:t>12/1/2009</a:t>
            </a:fld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4876A-739D-4186-99CE-84F4F6B82A6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F94A4-FE75-4122-9A39-7552BD1E013E}" type="datetimeFigureOut">
              <a:rPr lang="en-US" smtClean="0"/>
              <a:pPr/>
              <a:t>12/1/2009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4876A-739D-4186-99CE-84F4F6B82A6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F94A4-FE75-4122-9A39-7552BD1E013E}" type="datetimeFigureOut">
              <a:rPr lang="en-US" smtClean="0"/>
              <a:pPr/>
              <a:t>12/1/2009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4876A-739D-4186-99CE-84F4F6B82A6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F94A4-FE75-4122-9A39-7552BD1E013E}" type="datetimeFigureOut">
              <a:rPr lang="en-US" smtClean="0"/>
              <a:pPr/>
              <a:t>12/1/2009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4876A-739D-4186-99CE-84F4F6B82A6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990600"/>
            <a:ext cx="7772400" cy="1362456"/>
          </a:xfrm>
        </p:spPr>
        <p:txBody>
          <a:bodyPr>
            <a:noAutofit/>
          </a:bodyPr>
          <a:lstStyle>
            <a:lvl1pPr algn="l">
              <a:buNone/>
              <a:defRPr sz="48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352677"/>
            <a:ext cx="7772400" cy="1509712"/>
          </a:xfrm>
        </p:spPr>
        <p:txBody>
          <a:bodyPr anchor="t"/>
          <a:lstStyle>
            <a:lvl1pPr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F94A4-FE75-4122-9A39-7552BD1E013E}" type="datetimeFigureOut">
              <a:rPr lang="en-US" smtClean="0"/>
              <a:pPr/>
              <a:t>12/1/2009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4876A-739D-4186-99CE-84F4F6B82A6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 tIns="9144" bIns="9144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199800"/>
            <a:ext cx="4038600" cy="41605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199800"/>
            <a:ext cx="4038600" cy="41605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F94A4-FE75-4122-9A39-7552BD1E013E}" type="datetimeFigureOut">
              <a:rPr lang="en-US" smtClean="0"/>
              <a:pPr/>
              <a:t>12/1/2009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4876A-739D-4186-99CE-84F4F6B82A6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 tIns="9144" bIns="9144" anchor="b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12168"/>
            <a:ext cx="4040188" cy="502920"/>
          </a:xfrm>
        </p:spPr>
        <p:txBody>
          <a:bodyPr anchor="b">
            <a:noAutofit/>
          </a:bodyPr>
          <a:lstStyle>
            <a:lvl1pPr>
              <a:buNone/>
              <a:defRPr sz="2200" b="1">
                <a:effectLst>
                  <a:outerShdw blurRad="38000" dist="38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2112168"/>
            <a:ext cx="4041775" cy="502920"/>
          </a:xfrm>
        </p:spPr>
        <p:txBody>
          <a:bodyPr anchor="b">
            <a:noAutofit/>
          </a:bodyPr>
          <a:lstStyle>
            <a:lvl1pPr>
              <a:buNone/>
              <a:defRPr sz="2200" b="1"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667000"/>
            <a:ext cx="4040188" cy="365760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667000"/>
            <a:ext cx="4041775" cy="365760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F94A4-FE75-4122-9A39-7552BD1E013E}" type="datetimeFigureOut">
              <a:rPr lang="en-US" smtClean="0"/>
              <a:pPr/>
              <a:t>12/1/2009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4876A-739D-4186-99CE-84F4F6B82A6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  <a:effectLst/>
        </p:spPr>
        <p:txBody>
          <a:bodyPr tIns="9144" bIns="9144" anchor="b"/>
          <a:lstStyle>
            <a:lvl1pPr>
              <a:defRPr sz="4800" cap="none" baseline="0"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F94A4-FE75-4122-9A39-7552BD1E013E}" type="datetimeFigureOut">
              <a:rPr lang="en-US" smtClean="0"/>
              <a:pPr/>
              <a:t>12/1/2009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4876A-739D-4186-99CE-84F4F6B82A6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F94A4-FE75-4122-9A39-7552BD1E013E}" type="datetimeFigureOut">
              <a:rPr lang="en-US" smtClean="0"/>
              <a:pPr/>
              <a:t>12/1/2009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4876A-739D-4186-99CE-84F4F6B82A6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40"/>
            <a:ext cx="8229600" cy="914400"/>
          </a:xfrm>
        </p:spPr>
        <p:txBody>
          <a:bodyPr tIns="0" bIns="0" anchor="b"/>
          <a:lstStyle>
            <a:lvl1pPr algn="l">
              <a:buNone/>
              <a:defRPr sz="5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133856"/>
            <a:ext cx="2590800" cy="5181600"/>
          </a:xfrm>
        </p:spPr>
        <p:txBody>
          <a:bodyPr lIns="45720" tIns="45720" rIns="0"/>
          <a:lstStyle>
            <a:lvl1pPr marL="0" indent="0">
              <a:spcBef>
                <a:spcPts val="300"/>
              </a:spcBef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133472"/>
            <a:ext cx="5257800" cy="5191128"/>
          </a:xfrm>
        </p:spPr>
        <p:txBody>
          <a:bodyPr/>
          <a:lstStyle>
            <a:lvl1pPr algn="l">
              <a:defRPr sz="3000"/>
            </a:lvl1pPr>
            <a:lvl2pPr algn="l">
              <a:defRPr sz="2800"/>
            </a:lvl2pPr>
            <a:lvl3pPr algn="l">
              <a:defRPr sz="2400"/>
            </a:lvl3pPr>
            <a:lvl4pPr algn="l">
              <a:defRPr sz="2000"/>
            </a:lvl4pPr>
            <a:lvl5pPr algn="l"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F94A4-FE75-4122-9A39-7552BD1E013E}" type="datetimeFigureOut">
              <a:rPr lang="en-US" smtClean="0"/>
              <a:pPr/>
              <a:t>12/1/2009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4876A-739D-4186-99CE-84F4F6B82A6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6240" y="1981200"/>
            <a:ext cx="3429000" cy="522288"/>
          </a:xfrm>
        </p:spPr>
        <p:txBody>
          <a:bodyPr tIns="0" bIns="0" anchor="b"/>
          <a:lstStyle>
            <a:lvl1pPr algn="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93368" y="1066800"/>
            <a:ext cx="4572000" cy="4572000"/>
          </a:xfrm>
          <a:solidFill>
            <a:schemeClr val="bg2">
              <a:shade val="75000"/>
            </a:schemeClr>
          </a:solidFill>
          <a:ln w="60325">
            <a:solidFill>
              <a:srgbClr val="FFFFFF"/>
            </a:solidFill>
            <a:miter lim="800000"/>
          </a:ln>
          <a:effectLst>
            <a:outerShdw blurRad="36195" dist="10000" dir="5400000" algn="tl" rotWithShape="0">
              <a:srgbClr val="000000">
                <a:alpha val="75000"/>
              </a:srgbClr>
            </a:outerShdw>
            <a:reflection stA="21000" endA="500" endPos="10000" dist="20000" dir="5400000" sy="-100000" algn="bl" rotWithShape="0"/>
          </a:effectLst>
        </p:spPr>
        <p:txBody>
          <a:bodyPr/>
          <a:lstStyle>
            <a:lvl1pPr>
              <a:buNone/>
              <a:defRPr sz="32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6240" y="2543176"/>
            <a:ext cx="3429000" cy="914400"/>
          </a:xfrm>
        </p:spPr>
        <p:txBody>
          <a:bodyPr lIns="0" tIns="0" rIns="0" bIns="0" anchor="t"/>
          <a:lstStyle>
            <a:lvl1pPr indent="0" algn="r">
              <a:spcBef>
                <a:spcPts val="300"/>
              </a:spcBef>
              <a:buFontTx/>
              <a:buNone/>
              <a:defRPr sz="1400" baseline="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F94A4-FE75-4122-9A39-7552BD1E013E}" type="datetimeFigureOut">
              <a:rPr lang="en-US" smtClean="0"/>
              <a:pPr/>
              <a:t>12/1/2009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3400" y="6356350"/>
            <a:ext cx="533400" cy="365125"/>
          </a:xfrm>
        </p:spPr>
        <p:txBody>
          <a:bodyPr/>
          <a:lstStyle/>
          <a:p>
            <a:fld id="{2EE4876A-739D-4186-99CE-84F4F6B82A6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lowchart: Document 6"/>
          <p:cNvSpPr/>
          <p:nvPr/>
        </p:nvSpPr>
        <p:spPr>
          <a:xfrm rot="10800000">
            <a:off x="1" y="1142899"/>
            <a:ext cx="9144000" cy="5562705"/>
          </a:xfrm>
          <a:custGeom>
            <a:avLst/>
            <a:gdLst>
              <a:gd name="connsiteX0" fmla="*/ 0 w 21600"/>
              <a:gd name="connsiteY0" fmla="*/ 0 h 19378"/>
              <a:gd name="connsiteX1" fmla="*/ 21600 w 21600"/>
              <a:gd name="connsiteY1" fmla="*/ 0 h 19378"/>
              <a:gd name="connsiteX2" fmla="*/ 21600 w 21600"/>
              <a:gd name="connsiteY2" fmla="*/ 17322 h 19378"/>
              <a:gd name="connsiteX3" fmla="*/ 0 w 21600"/>
              <a:gd name="connsiteY3" fmla="*/ 19378 h 19378"/>
              <a:gd name="connsiteX4" fmla="*/ 0 w 21600"/>
              <a:gd name="connsiteY4" fmla="*/ 0 h 19378"/>
              <a:gd name="connsiteX0" fmla="*/ 0 w 21600"/>
              <a:gd name="connsiteY0" fmla="*/ 0 h 19378"/>
              <a:gd name="connsiteX1" fmla="*/ 21600 w 21600"/>
              <a:gd name="connsiteY1" fmla="*/ 0 h 19378"/>
              <a:gd name="connsiteX2" fmla="*/ 21600 w 21600"/>
              <a:gd name="connsiteY2" fmla="*/ 17322 h 19378"/>
              <a:gd name="connsiteX3" fmla="*/ 0 w 21600"/>
              <a:gd name="connsiteY3" fmla="*/ 19378 h 19378"/>
              <a:gd name="connsiteX4" fmla="*/ 0 w 21600"/>
              <a:gd name="connsiteY4" fmla="*/ 0 h 19378"/>
              <a:gd name="connsiteX0" fmla="*/ 0 w 21600"/>
              <a:gd name="connsiteY0" fmla="*/ 0 h 19378"/>
              <a:gd name="connsiteX1" fmla="*/ 21600 w 21600"/>
              <a:gd name="connsiteY1" fmla="*/ 0 h 19378"/>
              <a:gd name="connsiteX2" fmla="*/ 21600 w 21600"/>
              <a:gd name="connsiteY2" fmla="*/ 17322 h 19378"/>
              <a:gd name="connsiteX3" fmla="*/ 0 w 21600"/>
              <a:gd name="connsiteY3" fmla="*/ 19378 h 19378"/>
              <a:gd name="connsiteX4" fmla="*/ 0 w 21600"/>
              <a:gd name="connsiteY4" fmla="*/ 0 h 19378"/>
              <a:gd name="connsiteX0" fmla="*/ 0 w 21600"/>
              <a:gd name="connsiteY0" fmla="*/ 0 h 19974"/>
              <a:gd name="connsiteX1" fmla="*/ 21600 w 21600"/>
              <a:gd name="connsiteY1" fmla="*/ 0 h 19974"/>
              <a:gd name="connsiteX2" fmla="*/ 21600 w 21600"/>
              <a:gd name="connsiteY2" fmla="*/ 17322 h 19974"/>
              <a:gd name="connsiteX3" fmla="*/ 0 w 21600"/>
              <a:gd name="connsiteY3" fmla="*/ 19974 h 19974"/>
              <a:gd name="connsiteX4" fmla="*/ 0 w 21600"/>
              <a:gd name="connsiteY4" fmla="*/ 0 h 19974"/>
              <a:gd name="connsiteX0" fmla="*/ 0 w 21600"/>
              <a:gd name="connsiteY0" fmla="*/ 0 h 19974"/>
              <a:gd name="connsiteX1" fmla="*/ 21600 w 21600"/>
              <a:gd name="connsiteY1" fmla="*/ 0 h 19974"/>
              <a:gd name="connsiteX2" fmla="*/ 21600 w 21600"/>
              <a:gd name="connsiteY2" fmla="*/ 17322 h 19974"/>
              <a:gd name="connsiteX3" fmla="*/ 0 w 21600"/>
              <a:gd name="connsiteY3" fmla="*/ 19974 h 19974"/>
              <a:gd name="connsiteX4" fmla="*/ 0 w 21600"/>
              <a:gd name="connsiteY4" fmla="*/ 0 h 19974"/>
              <a:gd name="connsiteX0" fmla="*/ 0 w 21600"/>
              <a:gd name="connsiteY0" fmla="*/ 0 h 19974"/>
              <a:gd name="connsiteX1" fmla="*/ 21600 w 21600"/>
              <a:gd name="connsiteY1" fmla="*/ 0 h 19974"/>
              <a:gd name="connsiteX2" fmla="*/ 21600 w 21600"/>
              <a:gd name="connsiteY2" fmla="*/ 17322 h 19974"/>
              <a:gd name="connsiteX3" fmla="*/ 0 w 21600"/>
              <a:gd name="connsiteY3" fmla="*/ 19974 h 19974"/>
              <a:gd name="connsiteX4" fmla="*/ 0 w 21600"/>
              <a:gd name="connsiteY4" fmla="*/ 0 h 19974"/>
              <a:gd name="connsiteX0" fmla="*/ 0 w 21600"/>
              <a:gd name="connsiteY0" fmla="*/ 0 h 20252"/>
              <a:gd name="connsiteX1" fmla="*/ 21600 w 21600"/>
              <a:gd name="connsiteY1" fmla="*/ 0 h 20252"/>
              <a:gd name="connsiteX2" fmla="*/ 21600 w 21600"/>
              <a:gd name="connsiteY2" fmla="*/ 17322 h 20252"/>
              <a:gd name="connsiteX3" fmla="*/ 0 w 21600"/>
              <a:gd name="connsiteY3" fmla="*/ 20252 h 20252"/>
              <a:gd name="connsiteX4" fmla="*/ 0 w 21600"/>
              <a:gd name="connsiteY4" fmla="*/ 0 h 20252"/>
              <a:gd name="connsiteX0" fmla="*/ 0 w 21600"/>
              <a:gd name="connsiteY0" fmla="*/ 0 h 20252"/>
              <a:gd name="connsiteX1" fmla="*/ 21600 w 21600"/>
              <a:gd name="connsiteY1" fmla="*/ 0 h 20252"/>
              <a:gd name="connsiteX2" fmla="*/ 21600 w 21600"/>
              <a:gd name="connsiteY2" fmla="*/ 17322 h 20252"/>
              <a:gd name="connsiteX3" fmla="*/ 0 w 21600"/>
              <a:gd name="connsiteY3" fmla="*/ 20252 h 20252"/>
              <a:gd name="connsiteX4" fmla="*/ 0 w 21600"/>
              <a:gd name="connsiteY4" fmla="*/ 0 h 20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20252">
                <a:moveTo>
                  <a:pt x="0" y="0"/>
                </a:moveTo>
                <a:lnTo>
                  <a:pt x="21600" y="0"/>
                </a:lnTo>
                <a:lnTo>
                  <a:pt x="21600" y="17322"/>
                </a:lnTo>
                <a:cubicBezTo>
                  <a:pt x="10800" y="17322"/>
                  <a:pt x="10056" y="24231"/>
                  <a:pt x="0" y="20252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2">
                  <a:tint val="55000"/>
                  <a:satMod val="1800000"/>
                  <a:alpha val="55000"/>
                </a:schemeClr>
              </a:gs>
              <a:gs pos="65000">
                <a:schemeClr val="bg2">
                  <a:shade val="100000"/>
                  <a:satMod val="600000"/>
                  <a:alpha val="0"/>
                </a:schemeClr>
              </a:gs>
            </a:gsLst>
            <a:lin ang="4800000" scaled="1"/>
          </a:gradFill>
          <a:ln w="317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8" name="Flowchart: Document 7"/>
          <p:cNvSpPr/>
          <p:nvPr/>
        </p:nvSpPr>
        <p:spPr>
          <a:xfrm rot="10800000">
            <a:off x="1" y="1341133"/>
            <a:ext cx="9144000" cy="4480425"/>
          </a:xfrm>
          <a:custGeom>
            <a:avLst/>
            <a:gdLst>
              <a:gd name="connsiteX0" fmla="*/ 0 w 21600"/>
              <a:gd name="connsiteY0" fmla="*/ 0 h 18944"/>
              <a:gd name="connsiteX1" fmla="*/ 21600 w 21600"/>
              <a:gd name="connsiteY1" fmla="*/ 0 h 18944"/>
              <a:gd name="connsiteX2" fmla="*/ 21600 w 21600"/>
              <a:gd name="connsiteY2" fmla="*/ 17322 h 18944"/>
              <a:gd name="connsiteX3" fmla="*/ 0 w 21600"/>
              <a:gd name="connsiteY3" fmla="*/ 18944 h 18944"/>
              <a:gd name="connsiteX4" fmla="*/ 0 w 21600"/>
              <a:gd name="connsiteY4" fmla="*/ 0 h 18944"/>
              <a:gd name="connsiteX0" fmla="*/ 0 w 21600"/>
              <a:gd name="connsiteY0" fmla="*/ 0 h 18944"/>
              <a:gd name="connsiteX1" fmla="*/ 21600 w 21600"/>
              <a:gd name="connsiteY1" fmla="*/ 0 h 18944"/>
              <a:gd name="connsiteX2" fmla="*/ 21600 w 21600"/>
              <a:gd name="connsiteY2" fmla="*/ 17322 h 18944"/>
              <a:gd name="connsiteX3" fmla="*/ 0 w 21600"/>
              <a:gd name="connsiteY3" fmla="*/ 18944 h 18944"/>
              <a:gd name="connsiteX4" fmla="*/ 0 w 21600"/>
              <a:gd name="connsiteY4" fmla="*/ 0 h 18944"/>
              <a:gd name="connsiteX0" fmla="*/ 0 w 21600"/>
              <a:gd name="connsiteY0" fmla="*/ 0 h 19350"/>
              <a:gd name="connsiteX1" fmla="*/ 21600 w 21600"/>
              <a:gd name="connsiteY1" fmla="*/ 0 h 19350"/>
              <a:gd name="connsiteX2" fmla="*/ 21600 w 21600"/>
              <a:gd name="connsiteY2" fmla="*/ 17322 h 19350"/>
              <a:gd name="connsiteX3" fmla="*/ 0 w 21600"/>
              <a:gd name="connsiteY3" fmla="*/ 19350 h 19350"/>
              <a:gd name="connsiteX4" fmla="*/ 0 w 21600"/>
              <a:gd name="connsiteY4" fmla="*/ 0 h 19350"/>
              <a:gd name="connsiteX0" fmla="*/ 0 w 21600"/>
              <a:gd name="connsiteY0" fmla="*/ 0 h 19350"/>
              <a:gd name="connsiteX1" fmla="*/ 21600 w 21600"/>
              <a:gd name="connsiteY1" fmla="*/ 0 h 19350"/>
              <a:gd name="connsiteX2" fmla="*/ 21600 w 21600"/>
              <a:gd name="connsiteY2" fmla="*/ 17322 h 19350"/>
              <a:gd name="connsiteX3" fmla="*/ 0 w 21600"/>
              <a:gd name="connsiteY3" fmla="*/ 19350 h 19350"/>
              <a:gd name="connsiteX4" fmla="*/ 0 w 21600"/>
              <a:gd name="connsiteY4" fmla="*/ 0 h 19350"/>
              <a:gd name="connsiteX0" fmla="*/ 0 w 21600"/>
              <a:gd name="connsiteY0" fmla="*/ 0 h 19350"/>
              <a:gd name="connsiteX1" fmla="*/ 21600 w 21600"/>
              <a:gd name="connsiteY1" fmla="*/ 0 h 19350"/>
              <a:gd name="connsiteX2" fmla="*/ 21600 w 21600"/>
              <a:gd name="connsiteY2" fmla="*/ 17322 h 19350"/>
              <a:gd name="connsiteX3" fmla="*/ 0 w 21600"/>
              <a:gd name="connsiteY3" fmla="*/ 19350 h 19350"/>
              <a:gd name="connsiteX4" fmla="*/ 0 w 21600"/>
              <a:gd name="connsiteY4" fmla="*/ 0 h 19350"/>
              <a:gd name="connsiteX0" fmla="*/ 0 w 21600"/>
              <a:gd name="connsiteY0" fmla="*/ 0 h 19350"/>
              <a:gd name="connsiteX1" fmla="*/ 21600 w 21600"/>
              <a:gd name="connsiteY1" fmla="*/ 0 h 19350"/>
              <a:gd name="connsiteX2" fmla="*/ 21600 w 21600"/>
              <a:gd name="connsiteY2" fmla="*/ 17322 h 19350"/>
              <a:gd name="connsiteX3" fmla="*/ 0 w 21600"/>
              <a:gd name="connsiteY3" fmla="*/ 19350 h 19350"/>
              <a:gd name="connsiteX4" fmla="*/ 0 w 21600"/>
              <a:gd name="connsiteY4" fmla="*/ 0 h 19350"/>
              <a:gd name="connsiteX0" fmla="*/ 0 w 21600"/>
              <a:gd name="connsiteY0" fmla="*/ 0 h 19691"/>
              <a:gd name="connsiteX1" fmla="*/ 21600 w 21600"/>
              <a:gd name="connsiteY1" fmla="*/ 0 h 19691"/>
              <a:gd name="connsiteX2" fmla="*/ 21600 w 21600"/>
              <a:gd name="connsiteY2" fmla="*/ 17322 h 19691"/>
              <a:gd name="connsiteX3" fmla="*/ 0 w 21600"/>
              <a:gd name="connsiteY3" fmla="*/ 19691 h 19691"/>
              <a:gd name="connsiteX4" fmla="*/ 0 w 21600"/>
              <a:gd name="connsiteY4" fmla="*/ 0 h 19691"/>
              <a:gd name="connsiteX0" fmla="*/ 0 w 21600"/>
              <a:gd name="connsiteY0" fmla="*/ 0 h 19691"/>
              <a:gd name="connsiteX1" fmla="*/ 21600 w 21600"/>
              <a:gd name="connsiteY1" fmla="*/ 0 h 19691"/>
              <a:gd name="connsiteX2" fmla="*/ 21600 w 21600"/>
              <a:gd name="connsiteY2" fmla="*/ 17322 h 19691"/>
              <a:gd name="connsiteX3" fmla="*/ 0 w 21600"/>
              <a:gd name="connsiteY3" fmla="*/ 19691 h 19691"/>
              <a:gd name="connsiteX4" fmla="*/ 0 w 21600"/>
              <a:gd name="connsiteY4" fmla="*/ 0 h 19691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20032">
                <a:moveTo>
                  <a:pt x="0" y="0"/>
                </a:moveTo>
                <a:lnTo>
                  <a:pt x="21600" y="0"/>
                </a:lnTo>
                <a:lnTo>
                  <a:pt x="21600" y="17322"/>
                </a:lnTo>
                <a:cubicBezTo>
                  <a:pt x="10800" y="17322"/>
                  <a:pt x="8684" y="24776"/>
                  <a:pt x="0" y="20032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2">
                  <a:tint val="40000"/>
                  <a:satMod val="1900000"/>
                  <a:alpha val="30000"/>
                </a:schemeClr>
              </a:gs>
              <a:gs pos="65000">
                <a:schemeClr val="bg2">
                  <a:shade val="100000"/>
                  <a:satMod val="600000"/>
                  <a:alpha val="0"/>
                </a:schemeClr>
              </a:gs>
            </a:gsLst>
            <a:lin ang="4800000" scaled="1"/>
          </a:gradFill>
          <a:ln w="317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524000"/>
          </a:xfrm>
          <a:prstGeom prst="rect">
            <a:avLst/>
          </a:prstGeom>
        </p:spPr>
        <p:txBody>
          <a:bodyPr vert="horz" lIns="0" tIns="9144" rIns="0" bIns="9144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2179637"/>
            <a:ext cx="8229600" cy="4114800"/>
          </a:xfrm>
          <a:prstGeom prst="rect">
            <a:avLst/>
          </a:prstGeom>
        </p:spPr>
        <p:txBody>
          <a:bodyPr vert="horz" lIns="9144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981200" cy="365125"/>
          </a:xfrm>
          <a:prstGeom prst="rect">
            <a:avLst/>
          </a:prstGeom>
        </p:spPr>
        <p:txBody>
          <a:bodyPr vert="horz" anchor="b"/>
          <a:lstStyle>
            <a:lvl1pPr algn="ctr">
              <a:defRPr sz="12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5FF94A4-FE75-4122-9A39-7552BD1E013E}" type="datetimeFigureOut">
              <a:rPr lang="en-US" smtClean="0"/>
              <a:pPr/>
              <a:t>12/1/2009</a:t>
            </a:fld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438400" y="6356350"/>
            <a:ext cx="2895600" cy="365125"/>
          </a:xfrm>
          <a:prstGeom prst="rect">
            <a:avLst/>
          </a:prstGeom>
        </p:spPr>
        <p:txBody>
          <a:bodyPr vert="horz" lIns="0" anchor="b"/>
          <a:lstStyle>
            <a:lvl1pPr algn="l">
              <a:defRPr sz="12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356350"/>
            <a:ext cx="533400" cy="365125"/>
          </a:xfrm>
          <a:prstGeom prst="rect">
            <a:avLst/>
          </a:prstGeom>
        </p:spPr>
        <p:txBody>
          <a:bodyPr vert="horz" lIns="91440" rIns="0" anchor="b"/>
          <a:lstStyle>
            <a:lvl1pPr algn="r">
              <a:defRPr sz="14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EE4876A-739D-4186-99CE-84F4F6B82A6A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sz="4800" b="1" kern="1200">
          <a:ln w="500">
            <a:solidFill>
              <a:schemeClr val="tx2">
                <a:shade val="20000"/>
                <a:satMod val="350000"/>
              </a:schemeClr>
            </a:solidFill>
          </a:ln>
          <a:solidFill>
            <a:schemeClr val="tx2">
              <a:tint val="100000"/>
              <a:satMod val="250000"/>
            </a:schemeClr>
          </a:solidFill>
          <a:effectLst>
            <a:outerShdw blurRad="30000" dist="30000" dir="2700000" algn="tl" rotWithShape="0">
              <a:schemeClr val="bg2">
                <a:shade val="45000"/>
                <a:satMod val="150000"/>
                <a:alpha val="9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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30936" indent="-27432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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23544" indent="-274320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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2860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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228600" algn="l" rtl="0" eaLnBrk="1" latinLnBrk="0" hangingPunct="1">
        <a:spcBef>
          <a:spcPct val="20000"/>
        </a:spcBef>
        <a:buClr>
          <a:schemeClr val="accent5"/>
        </a:buClr>
        <a:buFont typeface="Wingdings 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73352" indent="-22860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11096" indent="-228600" algn="l" rtl="0" eaLnBrk="1" latinLnBrk="0" hangingPunct="1">
        <a:spcBef>
          <a:spcPct val="20000"/>
        </a:spcBef>
        <a:buClr>
          <a:schemeClr val="tx2"/>
        </a:buClr>
        <a:buFont typeface="Wingdings 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21408" indent="-182880" algn="l" rtl="0" eaLnBrk="1" latinLnBrk="0" hangingPunct="1">
        <a:spcBef>
          <a:spcPct val="20000"/>
        </a:spcBef>
        <a:buClr>
          <a:schemeClr val="tx2"/>
        </a:buClr>
        <a:buFont typeface="Wingdings 2"/>
        <a:buChar char="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22576" indent="-182880" algn="l" rtl="0" eaLnBrk="1" latinLnBrk="0" hangingPunct="1">
        <a:spcBef>
          <a:spcPct val="20000"/>
        </a:spcBef>
        <a:buClr>
          <a:schemeClr val="tx2"/>
        </a:buClr>
        <a:buFont typeface="Wingdings 2"/>
        <a:buChar char="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515440423_3ac4f07daf_o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7158" y="5286388"/>
            <a:ext cx="8229600" cy="1367635"/>
          </a:xfrm>
        </p:spPr>
        <p:txBody>
          <a:bodyPr/>
          <a:lstStyle/>
          <a:p>
            <a:r>
              <a:rPr lang="en-GB" dirty="0" smtClean="0"/>
              <a:t>Fox Thinking Tool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Presentation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0175"/>
            <a:ext cx="8229600" cy="1785949"/>
          </a:xfrm>
        </p:spPr>
        <p:txBody>
          <a:bodyPr>
            <a:normAutofit/>
          </a:bodyPr>
          <a:lstStyle/>
          <a:p>
            <a:r>
              <a:rPr lang="en-GB" sz="4000" dirty="0" smtClean="0"/>
              <a:t>Each group to present their work to the others.</a:t>
            </a:r>
            <a:endParaRPr lang="en-GB" sz="4000" dirty="0"/>
          </a:p>
        </p:txBody>
      </p:sp>
      <p:pic>
        <p:nvPicPr>
          <p:cNvPr id="1030" name="Picture 6" descr="http://www.toothpastefordinner.com/113004/time-for-the-presentation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14810" y="2285992"/>
            <a:ext cx="3514725" cy="43338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Fox Tool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214974"/>
          </a:xfrm>
        </p:spPr>
        <p:txBody>
          <a:bodyPr/>
          <a:lstStyle/>
          <a:p>
            <a:r>
              <a:rPr lang="en-GB" sz="3600" dirty="0" smtClean="0"/>
              <a:t>The Fox Thinking Tool was developed by Pete Fox of the Critical Skills Programme to improve the quality of students’ discussion by providing a structure. </a:t>
            </a:r>
          </a:p>
          <a:p>
            <a:r>
              <a:rPr lang="en-GB" sz="3600" dirty="0" smtClean="0"/>
              <a:t>It is designed to help students think </a:t>
            </a:r>
            <a:r>
              <a:rPr lang="en-GB" sz="3600" dirty="0" err="1" smtClean="0"/>
              <a:t>convergently</a:t>
            </a:r>
            <a:r>
              <a:rPr lang="en-GB" sz="3600" dirty="0" smtClean="0"/>
              <a:t>, arrive at important learning points; they then think divergently to apply this new knowledge. 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it works</a:t>
            </a:r>
            <a:endParaRPr lang="en-GB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2357430"/>
            <a:ext cx="3737221" cy="378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Roles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214974"/>
          </a:xfrm>
        </p:spPr>
        <p:txBody>
          <a:bodyPr>
            <a:normAutofit/>
          </a:bodyPr>
          <a:lstStyle/>
          <a:p>
            <a:r>
              <a:rPr lang="en-GB" b="1" dirty="0" smtClean="0">
                <a:solidFill>
                  <a:schemeClr val="accent4">
                    <a:lumMod val="75000"/>
                  </a:schemeClr>
                </a:solidFill>
              </a:rPr>
              <a:t>Time keeper- </a:t>
            </a:r>
            <a:r>
              <a:rPr lang="en-GB" dirty="0" smtClean="0"/>
              <a:t>keeps the team on task and within time limits</a:t>
            </a:r>
          </a:p>
          <a:p>
            <a:r>
              <a:rPr lang="en-GB" b="1" dirty="0" smtClean="0">
                <a:solidFill>
                  <a:schemeClr val="accent4">
                    <a:lumMod val="75000"/>
                  </a:schemeClr>
                </a:solidFill>
              </a:rPr>
              <a:t>Task Manager- </a:t>
            </a:r>
            <a:r>
              <a:rPr lang="en-GB" dirty="0" smtClean="0"/>
              <a:t>ensures that group members stay “on-task”.</a:t>
            </a:r>
          </a:p>
          <a:p>
            <a:r>
              <a:rPr lang="en-GB" b="1" dirty="0" smtClean="0">
                <a:solidFill>
                  <a:schemeClr val="accent4">
                    <a:lumMod val="75000"/>
                  </a:schemeClr>
                </a:solidFill>
              </a:rPr>
              <a:t>Facilitator-</a:t>
            </a:r>
            <a:r>
              <a:rPr lang="en-GB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GB" dirty="0" smtClean="0"/>
              <a:t>ensures that everything that is needed is provided, negotiates with the activity leader if required.</a:t>
            </a:r>
          </a:p>
          <a:p>
            <a:r>
              <a:rPr lang="en-GB" b="1" dirty="0" smtClean="0">
                <a:solidFill>
                  <a:schemeClr val="accent4">
                    <a:lumMod val="75000"/>
                  </a:schemeClr>
                </a:solidFill>
              </a:rPr>
              <a:t>Presenter</a:t>
            </a:r>
            <a:r>
              <a:rPr lang="en-GB" dirty="0" smtClean="0">
                <a:solidFill>
                  <a:schemeClr val="accent4">
                    <a:lumMod val="75000"/>
                  </a:schemeClr>
                </a:solidFill>
              </a:rPr>
              <a:t> - </a:t>
            </a:r>
            <a:r>
              <a:rPr lang="en-GB" dirty="0" smtClean="0"/>
              <a:t>feeds back the findings of the group</a:t>
            </a:r>
          </a:p>
          <a:p>
            <a:r>
              <a:rPr lang="en-GB" b="1" dirty="0" smtClean="0">
                <a:solidFill>
                  <a:schemeClr val="accent4">
                    <a:lumMod val="75000"/>
                  </a:schemeClr>
                </a:solidFill>
              </a:rPr>
              <a:t>Resources</a:t>
            </a:r>
            <a:r>
              <a:rPr lang="en-GB" dirty="0" smtClean="0">
                <a:solidFill>
                  <a:schemeClr val="accent4">
                    <a:lumMod val="75000"/>
                  </a:schemeClr>
                </a:solidFill>
              </a:rPr>
              <a:t> - </a:t>
            </a:r>
            <a:r>
              <a:rPr lang="en-GB" dirty="0" smtClean="0"/>
              <a:t>gofer.</a:t>
            </a:r>
          </a:p>
          <a:p>
            <a:r>
              <a:rPr lang="en-GB" sz="2000" dirty="0" smtClean="0"/>
              <a:t>These roles can be changed to match the task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Fox Tool - Wedge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794263"/>
          </a:xfrm>
        </p:spPr>
        <p:txBody>
          <a:bodyPr>
            <a:normAutofit/>
          </a:bodyPr>
          <a:lstStyle/>
          <a:p>
            <a:r>
              <a:rPr lang="en-GB" sz="3600" b="1" dirty="0" smtClean="0"/>
              <a:t> Everyone has a ‘wedge</a:t>
            </a:r>
            <a:r>
              <a:rPr lang="en-GB" sz="3600" b="1" dirty="0"/>
              <a:t>’ to </a:t>
            </a:r>
            <a:r>
              <a:rPr lang="en-GB" sz="3600" b="1" dirty="0" smtClean="0"/>
              <a:t>write their ideas/thoughts</a:t>
            </a:r>
            <a:r>
              <a:rPr lang="en-GB" sz="3600" b="1" dirty="0"/>
              <a:t>.</a:t>
            </a:r>
          </a:p>
          <a:p>
            <a:endParaRPr lang="en-GB" dirty="0"/>
          </a:p>
        </p:txBody>
      </p:sp>
      <p:pic>
        <p:nvPicPr>
          <p:cNvPr id="1026" name="Picture 2" descr="\\HOME-PC\my school documents\stretch and challenge\fox tool\segment.wm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429124" y="3000372"/>
            <a:ext cx="3119438" cy="3119438"/>
          </a:xfrm>
          <a:prstGeom prst="rect">
            <a:avLst/>
          </a:prstGeom>
          <a:noFill/>
        </p:spPr>
      </p:pic>
      <p:pic>
        <p:nvPicPr>
          <p:cNvPr id="5" name="Picture 5" descr="C:\Users\David\AppData\Local\Microsoft\Windows\Temporary Internet Files\Content.IE5\S1IZ6Z10\MCj04348720000[1]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9240925">
            <a:off x="2028232" y="3171247"/>
            <a:ext cx="2285714" cy="22857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Fox Tool –Doughnut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865701"/>
          </a:xfrm>
        </p:spPr>
        <p:txBody>
          <a:bodyPr>
            <a:normAutofit/>
          </a:bodyPr>
          <a:lstStyle/>
          <a:p>
            <a:r>
              <a:rPr lang="en-GB" sz="3600" b="1" dirty="0" smtClean="0"/>
              <a:t>Each participant reads out </a:t>
            </a:r>
            <a:r>
              <a:rPr lang="en-GB" sz="3600" b="1" dirty="0"/>
              <a:t>their </a:t>
            </a:r>
            <a:r>
              <a:rPr lang="en-GB" sz="3600" b="1" dirty="0" smtClean="0"/>
              <a:t>thoughts, explains </a:t>
            </a:r>
            <a:r>
              <a:rPr lang="en-GB" sz="3600" b="1" dirty="0"/>
              <a:t>their </a:t>
            </a:r>
            <a:r>
              <a:rPr lang="en-GB" sz="3600" b="1" dirty="0" smtClean="0"/>
              <a:t>thinking and </a:t>
            </a:r>
            <a:r>
              <a:rPr lang="en-GB" sz="3600" b="1" dirty="0"/>
              <a:t>sticks them </a:t>
            </a:r>
            <a:r>
              <a:rPr lang="en-GB" sz="3600" b="1" dirty="0" smtClean="0"/>
              <a:t>to create </a:t>
            </a:r>
            <a:r>
              <a:rPr lang="en-GB" sz="3600" b="1" dirty="0"/>
              <a:t>a ‘doughnut</a:t>
            </a:r>
            <a:r>
              <a:rPr lang="en-GB" sz="3600" b="1" dirty="0" smtClean="0"/>
              <a:t>’.</a:t>
            </a:r>
            <a:endParaRPr lang="en-GB" sz="3600" b="1" dirty="0"/>
          </a:p>
        </p:txBody>
      </p:sp>
      <p:pic>
        <p:nvPicPr>
          <p:cNvPr id="2050" name="Picture 2" descr="\\HOME-PC\my school documents\stretch and challenge\fox tool\ring.wmf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28860" y="3071810"/>
            <a:ext cx="3500439" cy="3500438"/>
          </a:xfrm>
          <a:prstGeom prst="rect">
            <a:avLst/>
          </a:prstGeom>
          <a:noFill/>
        </p:spPr>
      </p:pic>
      <p:pic>
        <p:nvPicPr>
          <p:cNvPr id="6" name="Picture 2" descr="C:\Users\David\AppData\Local\Microsoft\Windows\Temporary Internet Files\Content.IE5\K68HX6D1\MPj04011700000[1]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282" y="3214686"/>
            <a:ext cx="2143140" cy="1714512"/>
          </a:xfrm>
          <a:prstGeom prst="rect">
            <a:avLst/>
          </a:prstGeom>
          <a:noFill/>
        </p:spPr>
      </p:pic>
      <p:pic>
        <p:nvPicPr>
          <p:cNvPr id="7" name="Picture 6" descr="r324798_1453616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102480" y="3500438"/>
            <a:ext cx="2803400" cy="26432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Fox Tool - Similarities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865701"/>
          </a:xfrm>
        </p:spPr>
        <p:txBody>
          <a:bodyPr>
            <a:normAutofit/>
          </a:bodyPr>
          <a:lstStyle/>
          <a:p>
            <a:r>
              <a:rPr lang="en-GB" sz="3600" b="1" dirty="0" smtClean="0"/>
              <a:t>The participants </a:t>
            </a:r>
            <a:r>
              <a:rPr lang="en-GB" sz="3600" b="1" dirty="0"/>
              <a:t>then identify </a:t>
            </a:r>
            <a:r>
              <a:rPr lang="en-GB" sz="3600" b="1" dirty="0" smtClean="0"/>
              <a:t>similarities between </a:t>
            </a:r>
            <a:r>
              <a:rPr lang="en-GB" sz="3600" b="1" dirty="0"/>
              <a:t>what is written and agree a list </a:t>
            </a:r>
            <a:r>
              <a:rPr lang="en-GB" sz="3600" b="1" dirty="0" smtClean="0"/>
              <a:t>of four </a:t>
            </a:r>
            <a:r>
              <a:rPr lang="en-GB" sz="3600" b="1" dirty="0"/>
              <a:t>or five bullet points, written in </a:t>
            </a:r>
            <a:r>
              <a:rPr lang="en-GB" sz="3600" b="1" dirty="0" smtClean="0"/>
              <a:t>the centre </a:t>
            </a:r>
            <a:r>
              <a:rPr lang="en-GB" sz="3600" b="1" dirty="0"/>
              <a:t>of the doughnut</a:t>
            </a:r>
            <a:r>
              <a:rPr lang="en-GB" sz="3600" b="1" dirty="0" smtClean="0"/>
              <a:t>.</a:t>
            </a:r>
            <a:endParaRPr lang="en-GB" sz="3600" b="1" dirty="0"/>
          </a:p>
        </p:txBody>
      </p:sp>
      <p:grpSp>
        <p:nvGrpSpPr>
          <p:cNvPr id="9" name="Group 8"/>
          <p:cNvGrpSpPr/>
          <p:nvPr/>
        </p:nvGrpSpPr>
        <p:grpSpPr>
          <a:xfrm>
            <a:off x="4929190" y="3673486"/>
            <a:ext cx="3071834" cy="2898786"/>
            <a:chOff x="4857752" y="3429000"/>
            <a:chExt cx="3184514" cy="3184514"/>
          </a:xfrm>
        </p:grpSpPr>
        <p:pic>
          <p:nvPicPr>
            <p:cNvPr id="3074" name="Picture 2" descr="\\HOME-PC\my school documents\stretch and challenge\fox tool\synthesis.wmf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4857752" y="3429000"/>
              <a:ext cx="3184514" cy="3184514"/>
            </a:xfrm>
            <a:prstGeom prst="rect">
              <a:avLst/>
            </a:prstGeom>
            <a:noFill/>
          </p:spPr>
        </p:pic>
        <p:sp>
          <p:nvSpPr>
            <p:cNvPr id="5" name="Right Arrow 4"/>
            <p:cNvSpPr/>
            <p:nvPr/>
          </p:nvSpPr>
          <p:spPr>
            <a:xfrm rot="2207367">
              <a:off x="5421991" y="3964734"/>
              <a:ext cx="571504" cy="64294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Right Arrow 5"/>
            <p:cNvSpPr/>
            <p:nvPr/>
          </p:nvSpPr>
          <p:spPr>
            <a:xfrm rot="8074784">
              <a:off x="6716057" y="4179646"/>
              <a:ext cx="571504" cy="64294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ight Arrow 6"/>
            <p:cNvSpPr/>
            <p:nvPr/>
          </p:nvSpPr>
          <p:spPr>
            <a:xfrm rot="13731983">
              <a:off x="6573733" y="5177293"/>
              <a:ext cx="571504" cy="64294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ight Arrow 7"/>
            <p:cNvSpPr/>
            <p:nvPr/>
          </p:nvSpPr>
          <p:spPr>
            <a:xfrm rot="19358318">
              <a:off x="5494269" y="5179522"/>
              <a:ext cx="571504" cy="64294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Fox Tool -Responses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865701"/>
          </a:xfrm>
        </p:spPr>
        <p:txBody>
          <a:bodyPr>
            <a:normAutofit/>
          </a:bodyPr>
          <a:lstStyle/>
          <a:p>
            <a:r>
              <a:rPr lang="en-GB" sz="3600" b="1" dirty="0" smtClean="0"/>
              <a:t>Then </a:t>
            </a:r>
            <a:r>
              <a:rPr lang="en-GB" sz="3600" b="1" dirty="0"/>
              <a:t>use </a:t>
            </a:r>
            <a:r>
              <a:rPr lang="en-GB" sz="3600" b="1" dirty="0" smtClean="0"/>
              <a:t>this central </a:t>
            </a:r>
            <a:r>
              <a:rPr lang="en-GB" sz="3600" b="1" dirty="0"/>
              <a:t>information </a:t>
            </a:r>
            <a:r>
              <a:rPr lang="en-GB" sz="3600" b="1" dirty="0" smtClean="0"/>
              <a:t>to develop responses </a:t>
            </a:r>
            <a:r>
              <a:rPr lang="en-GB" sz="3600" b="1" dirty="0"/>
              <a:t>to </a:t>
            </a:r>
            <a:r>
              <a:rPr lang="en-GB" sz="3600" b="1" dirty="0" smtClean="0"/>
              <a:t>a sub-question(s</a:t>
            </a:r>
            <a:r>
              <a:rPr lang="en-GB" sz="3600" b="1" dirty="0"/>
              <a:t>). They </a:t>
            </a:r>
            <a:r>
              <a:rPr lang="en-GB" sz="3600" b="1" dirty="0" smtClean="0"/>
              <a:t>could also </a:t>
            </a:r>
            <a:r>
              <a:rPr lang="en-GB" sz="3600" b="1" dirty="0"/>
              <a:t>use this opportunity </a:t>
            </a:r>
            <a:r>
              <a:rPr lang="en-GB" sz="3600" b="1" dirty="0" smtClean="0"/>
              <a:t>to learn </a:t>
            </a:r>
            <a:r>
              <a:rPr lang="en-GB" sz="3600" b="1" dirty="0"/>
              <a:t>from other </a:t>
            </a:r>
            <a:r>
              <a:rPr lang="en-GB" sz="3600" b="1" dirty="0" smtClean="0"/>
              <a:t>groups’ findings.</a:t>
            </a:r>
            <a:endParaRPr lang="en-GB" sz="3600" b="1" dirty="0"/>
          </a:p>
        </p:txBody>
      </p:sp>
      <p:grpSp>
        <p:nvGrpSpPr>
          <p:cNvPr id="11" name="Group 10"/>
          <p:cNvGrpSpPr/>
          <p:nvPr/>
        </p:nvGrpSpPr>
        <p:grpSpPr>
          <a:xfrm>
            <a:off x="4429124" y="4071942"/>
            <a:ext cx="2606339" cy="2551128"/>
            <a:chOff x="4037363" y="3786190"/>
            <a:chExt cx="3143587" cy="2694004"/>
          </a:xfrm>
        </p:grpSpPr>
        <p:pic>
          <p:nvPicPr>
            <p:cNvPr id="4098" name="Picture 2" descr="\\HOME-PC\my school documents\stretch and challenge\fox tool\mindmap.wmf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4286248" y="3786190"/>
              <a:ext cx="2694004" cy="2694004"/>
            </a:xfrm>
            <a:prstGeom prst="rect">
              <a:avLst/>
            </a:prstGeom>
            <a:noFill/>
          </p:spPr>
        </p:pic>
        <p:sp>
          <p:nvSpPr>
            <p:cNvPr id="6" name="Right Arrow 5"/>
            <p:cNvSpPr/>
            <p:nvPr/>
          </p:nvSpPr>
          <p:spPr>
            <a:xfrm rot="18732886">
              <a:off x="6573727" y="4106670"/>
              <a:ext cx="571504" cy="64294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ight Arrow 6"/>
            <p:cNvSpPr/>
            <p:nvPr/>
          </p:nvSpPr>
          <p:spPr>
            <a:xfrm rot="2330910">
              <a:off x="6567827" y="5537399"/>
              <a:ext cx="571504" cy="64294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ight Arrow 7"/>
            <p:cNvSpPr/>
            <p:nvPr/>
          </p:nvSpPr>
          <p:spPr>
            <a:xfrm rot="8034110">
              <a:off x="4073082" y="5536602"/>
              <a:ext cx="571504" cy="64294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ight Arrow 8"/>
            <p:cNvSpPr/>
            <p:nvPr/>
          </p:nvSpPr>
          <p:spPr>
            <a:xfrm rot="13007671">
              <a:off x="4136114" y="4107614"/>
              <a:ext cx="571504" cy="64294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Fox Tool –Action plan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937139"/>
          </a:xfrm>
        </p:spPr>
        <p:txBody>
          <a:bodyPr>
            <a:normAutofit/>
          </a:bodyPr>
          <a:lstStyle/>
          <a:p>
            <a:r>
              <a:rPr lang="en-GB" sz="3600" b="1" dirty="0" smtClean="0"/>
              <a:t>Participants </a:t>
            </a:r>
            <a:r>
              <a:rPr lang="en-GB" sz="3600" b="1" dirty="0"/>
              <a:t>then have all </a:t>
            </a:r>
            <a:r>
              <a:rPr lang="en-GB" sz="3600" b="1" dirty="0" smtClean="0"/>
              <a:t>the information </a:t>
            </a:r>
            <a:r>
              <a:rPr lang="en-GB" sz="3600" b="1" dirty="0"/>
              <a:t>they need </a:t>
            </a:r>
            <a:r>
              <a:rPr lang="en-GB" sz="3600" b="1" dirty="0" smtClean="0"/>
              <a:t>to generate </a:t>
            </a:r>
            <a:r>
              <a:rPr lang="en-GB" sz="3600" b="1" dirty="0"/>
              <a:t>their action </a:t>
            </a:r>
            <a:r>
              <a:rPr lang="en-GB" sz="3600" b="1" dirty="0" smtClean="0"/>
              <a:t>plan. Opportunities </a:t>
            </a:r>
            <a:r>
              <a:rPr lang="en-GB" sz="3600" b="1" dirty="0"/>
              <a:t>for </a:t>
            </a:r>
            <a:r>
              <a:rPr lang="en-GB" sz="3600" b="1" dirty="0" smtClean="0"/>
              <a:t>the groups </a:t>
            </a:r>
            <a:r>
              <a:rPr lang="en-GB" sz="3600" b="1" dirty="0"/>
              <a:t>to explain </a:t>
            </a:r>
            <a:r>
              <a:rPr lang="en-GB" sz="3600" b="1" dirty="0" smtClean="0"/>
              <a:t>their thinking </a:t>
            </a:r>
            <a:r>
              <a:rPr lang="en-GB" sz="3600" b="1" dirty="0"/>
              <a:t>to other </a:t>
            </a:r>
            <a:r>
              <a:rPr lang="en-GB" sz="3600" b="1" dirty="0" smtClean="0"/>
              <a:t>groups and </a:t>
            </a:r>
            <a:r>
              <a:rPr lang="en-GB" sz="3600" b="1" dirty="0"/>
              <a:t>seek alternative </a:t>
            </a:r>
            <a:r>
              <a:rPr lang="en-GB" sz="3600" b="1" dirty="0" smtClean="0"/>
              <a:t>views can </a:t>
            </a:r>
            <a:r>
              <a:rPr lang="en-GB" sz="3600" b="1" dirty="0"/>
              <a:t>also be created at </a:t>
            </a:r>
            <a:r>
              <a:rPr lang="en-GB" sz="3600" b="1" dirty="0" smtClean="0"/>
              <a:t>this stage.</a:t>
            </a:r>
            <a:endParaRPr lang="en-GB" sz="3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643174" y="5143512"/>
            <a:ext cx="4286280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GB" sz="4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Action Plan</a:t>
            </a:r>
            <a:endParaRPr lang="en-GB" sz="4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luxe">
  <a:themeElements>
    <a:clrScheme name="Deluxe">
      <a:dk1>
        <a:sysClr val="windowText" lastClr="000000"/>
      </a:dk1>
      <a:lt1>
        <a:sysClr val="window" lastClr="FFFFFF"/>
      </a:lt1>
      <a:dk2>
        <a:srgbClr val="30356E"/>
      </a:dk2>
      <a:lt2>
        <a:srgbClr val="FFF9E5"/>
      </a:lt2>
      <a:accent1>
        <a:srgbClr val="CC4757"/>
      </a:accent1>
      <a:accent2>
        <a:srgbClr val="FF6F61"/>
      </a:accent2>
      <a:accent3>
        <a:srgbClr val="FF953E"/>
      </a:accent3>
      <a:accent4>
        <a:srgbClr val="F8BD52"/>
      </a:accent4>
      <a:accent5>
        <a:srgbClr val="46A6BD"/>
      </a:accent5>
      <a:accent6>
        <a:srgbClr val="5488BC"/>
      </a:accent6>
      <a:hlink>
        <a:srgbClr val="FA7D7A"/>
      </a:hlink>
      <a:folHlink>
        <a:srgbClr val="FFCF3E"/>
      </a:folHlink>
    </a:clrScheme>
    <a:fontScheme name="Deluxe">
      <a:majorFont>
        <a:latin typeface="Corbel"/>
        <a:ea typeface=""/>
        <a:cs typeface=""/>
        <a:font script="Jpan" typeface="HGｺﾞｼｯｸM"/>
        <a:font script="Hang" typeface="HY엽서L"/>
        <a:font script="Hans" typeface="华文新魏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新魏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Deluxe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280000"/>
              </a:schemeClr>
            </a:gs>
            <a:gs pos="14000">
              <a:schemeClr val="phClr">
                <a:tint val="37000"/>
                <a:satMod val="250000"/>
              </a:schemeClr>
            </a:gs>
            <a:gs pos="45000">
              <a:schemeClr val="phClr">
                <a:tint val="53000"/>
                <a:satMod val="220000"/>
              </a:schemeClr>
            </a:gs>
            <a:gs pos="65000">
              <a:schemeClr val="phClr">
                <a:tint val="53000"/>
                <a:satMod val="220000"/>
              </a:schemeClr>
            </a:gs>
            <a:gs pos="86000">
              <a:schemeClr val="phClr">
                <a:tint val="42000"/>
                <a:satMod val="240000"/>
              </a:schemeClr>
            </a:gs>
            <a:gs pos="100000">
              <a:schemeClr val="phClr">
                <a:tint val="20000"/>
                <a:satMod val="23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0000">
              <a:schemeClr val="phClr">
                <a:satMod val="150000"/>
              </a:schemeClr>
            </a:gs>
            <a:gs pos="100000">
              <a:schemeClr val="phClr">
                <a:tint val="75000"/>
                <a:satMod val="200000"/>
              </a:schemeClr>
            </a:gs>
          </a:gsLst>
          <a:lin ang="16200000" scaled="1"/>
        </a:gradFill>
      </a:fillStyleLst>
      <a:lnStyleLst>
        <a:ln w="9525" cap="flat" cmpd="sng" algn="ctr">
          <a:solidFill>
            <a:schemeClr val="phClr">
              <a:satMod val="14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prstMaterial="powder">
            <a:bevelT w="152400"/>
            <a:contourClr>
              <a:schemeClr val="phClr"/>
            </a:contourClr>
          </a:sp3d>
        </a:effectStyle>
        <a:effectStyle>
          <a:effectLst>
            <a:reflection blurRad="12700" stA="26000" endPos="28000" dist="38100" dir="5400000" sy="-100000"/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prstMaterial="powder">
            <a:bevelT w="190500" h="1016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3000"/>
                <a:satMod val="1550000"/>
              </a:schemeClr>
            </a:gs>
            <a:gs pos="1000">
              <a:schemeClr val="phClr">
                <a:tint val="48000"/>
                <a:satMod val="1550000"/>
              </a:schemeClr>
            </a:gs>
            <a:gs pos="90000">
              <a:schemeClr val="phClr">
                <a:shade val="18000"/>
                <a:satMod val="275000"/>
              </a:schemeClr>
            </a:gs>
          </a:gsLst>
          <a:path path="circle">
            <a:fillToRect r="210000" b="300000"/>
          </a:path>
        </a:gradFill>
        <a:gradFill rotWithShape="1">
          <a:gsLst>
            <a:gs pos="5000">
              <a:schemeClr val="phClr">
                <a:tint val="38000"/>
                <a:satMod val="1800000"/>
              </a:schemeClr>
            </a:gs>
            <a:gs pos="5000">
              <a:schemeClr val="phClr">
                <a:tint val="40000"/>
                <a:satMod val="1800000"/>
              </a:schemeClr>
            </a:gs>
            <a:gs pos="90000">
              <a:schemeClr val="phClr">
                <a:shade val="18000"/>
                <a:satMod val="275000"/>
              </a:schemeClr>
            </a:gs>
          </a:gsLst>
          <a:path path="circle">
            <a:fillToRect l="20000" t="30000" r="135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Deluxe</Template>
  <TotalTime>496</TotalTime>
  <Words>278</Words>
  <Application>Microsoft Office PowerPoint</Application>
  <PresentationFormat>On-screen Show (4:3)</PresentationFormat>
  <Paragraphs>25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Deluxe</vt:lpstr>
      <vt:lpstr>Fox Thinking Tool</vt:lpstr>
      <vt:lpstr>Fox Tool</vt:lpstr>
      <vt:lpstr>How it works</vt:lpstr>
      <vt:lpstr>Roles</vt:lpstr>
      <vt:lpstr>Fox Tool - Wedge</vt:lpstr>
      <vt:lpstr>Fox Tool –Doughnut</vt:lpstr>
      <vt:lpstr>Fox Tool - Similarities</vt:lpstr>
      <vt:lpstr>Fox Tool -Responses</vt:lpstr>
      <vt:lpstr>Fox Tool –Action plan</vt:lpstr>
      <vt:lpstr>Presentation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Fox Thinking Tool</dc:title>
  <dc:creator>David White</dc:creator>
  <cp:lastModifiedBy>David White</cp:lastModifiedBy>
  <cp:revision>33</cp:revision>
  <dcterms:created xsi:type="dcterms:W3CDTF">2009-11-01T11:03:09Z</dcterms:created>
  <dcterms:modified xsi:type="dcterms:W3CDTF">2009-12-01T10:17:36Z</dcterms:modified>
</cp:coreProperties>
</file>